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swald Bold" charset="1" panose="00000800000000000000"/>
      <p:regular r:id="rId18"/>
    </p:embeddedFont>
    <p:embeddedFont>
      <p:font typeface="Montserrat Bold" charset="1" panose="00000800000000000000"/>
      <p:regular r:id="rId19"/>
    </p:embeddedFont>
    <p:embeddedFont>
      <p:font typeface="DM Sans Bold" charset="1" panose="00000000000000000000"/>
      <p:regular r:id="rId20"/>
    </p:embeddedFont>
    <p:embeddedFont>
      <p:font typeface="DM Sans" charset="1" panose="00000000000000000000"/>
      <p:regular r:id="rId21"/>
    </p:embeddedFont>
    <p:embeddedFont>
      <p:font typeface="Poppins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9.jpeg" Type="http://schemas.openxmlformats.org/officeDocument/2006/relationships/image"/><Relationship Id="rId5" Target="../media/VAGk5e77lI8.mp4" Type="http://schemas.openxmlformats.org/officeDocument/2006/relationships/video"/><Relationship Id="rId6" Target="../media/VAGk5e77lI8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40.jpeg" Type="http://schemas.openxmlformats.org/officeDocument/2006/relationships/image"/><Relationship Id="rId5" Target="../media/VAGk5yZPHcY.mp4" Type="http://schemas.openxmlformats.org/officeDocument/2006/relationships/video"/><Relationship Id="rId6" Target="../media/VAGk5yZPHcY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13999309" y="171171"/>
            <a:ext cx="12525650" cy="12852812"/>
          </a:xfrm>
          <a:custGeom>
            <a:avLst/>
            <a:gdLst/>
            <a:ahLst/>
            <a:cxnLst/>
            <a:rect r="r" b="b" t="t" l="l"/>
            <a:pathLst>
              <a:path h="12852812" w="12525650">
                <a:moveTo>
                  <a:pt x="0" y="0"/>
                </a:moveTo>
                <a:lnTo>
                  <a:pt x="12525650" y="0"/>
                </a:lnTo>
                <a:lnTo>
                  <a:pt x="12525650" y="12852812"/>
                </a:lnTo>
                <a:lnTo>
                  <a:pt x="0" y="1285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63763" y="-4954917"/>
            <a:ext cx="13641413" cy="13997719"/>
          </a:xfrm>
          <a:custGeom>
            <a:avLst/>
            <a:gdLst/>
            <a:ahLst/>
            <a:cxnLst/>
            <a:rect r="r" b="b" t="t" l="l"/>
            <a:pathLst>
              <a:path h="13997719" w="13641413">
                <a:moveTo>
                  <a:pt x="0" y="0"/>
                </a:moveTo>
                <a:lnTo>
                  <a:pt x="13641413" y="0"/>
                </a:lnTo>
                <a:lnTo>
                  <a:pt x="13641413" y="13997719"/>
                </a:lnTo>
                <a:lnTo>
                  <a:pt x="0" y="139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47228" y="1028700"/>
            <a:ext cx="15812072" cy="5279212"/>
            <a:chOff x="0" y="0"/>
            <a:chExt cx="21082762" cy="703894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4167927" y="0"/>
              <a:ext cx="13087076" cy="5741829"/>
              <a:chOff x="0" y="0"/>
              <a:chExt cx="1895495" cy="83163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895495" cy="831630"/>
              </a:xfrm>
              <a:custGeom>
                <a:avLst/>
                <a:gdLst/>
                <a:ahLst/>
                <a:cxnLst/>
                <a:rect r="r" b="b" t="t" l="l"/>
                <a:pathLst>
                  <a:path h="831630" w="1895495">
                    <a:moveTo>
                      <a:pt x="0" y="0"/>
                    </a:moveTo>
                    <a:lnTo>
                      <a:pt x="1895495" y="0"/>
                    </a:lnTo>
                    <a:lnTo>
                      <a:pt x="1895495" y="831630"/>
                    </a:lnTo>
                    <a:lnTo>
                      <a:pt x="0" y="831630"/>
                    </a:lnTo>
                    <a:close/>
                  </a:path>
                </a:pathLst>
              </a:custGeom>
              <a:solidFill>
                <a:srgbClr val="FFFBFB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1895495" cy="8506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4167927" y="1750800"/>
              <a:ext cx="13087076" cy="359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84"/>
                </a:lnSpc>
              </a:pPr>
              <a:r>
                <a:rPr lang="en-US" b="true" sz="16437" spc="161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VOLT-AI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61111"/>
              <a:ext cx="21082762" cy="1544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748"/>
                </a:lnSpc>
              </a:pPr>
              <a:r>
                <a:rPr lang="en-US" b="true" sz="7063" spc="692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INTRODUCING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145593" y="5852989"/>
              <a:ext cx="17131745" cy="1185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1"/>
                </a:lnSpc>
              </a:pPr>
              <a:r>
                <a:rPr lang="en-US" b="true" sz="2653" spc="1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SMART ASSISTANT FOR YOUR VEHICLE</a:t>
              </a:r>
            </a:p>
            <a:p>
              <a:pPr algn="ctr">
                <a:lnSpc>
                  <a:spcPts val="366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0649612" y="5143500"/>
            <a:ext cx="13641413" cy="13997719"/>
          </a:xfrm>
          <a:custGeom>
            <a:avLst/>
            <a:gdLst/>
            <a:ahLst/>
            <a:cxnLst/>
            <a:rect r="r" b="b" t="t" l="l"/>
            <a:pathLst>
              <a:path h="13997719" w="13641413">
                <a:moveTo>
                  <a:pt x="0" y="0"/>
                </a:moveTo>
                <a:lnTo>
                  <a:pt x="13641414" y="0"/>
                </a:lnTo>
                <a:lnTo>
                  <a:pt x="13641414" y="13997719"/>
                </a:lnTo>
                <a:lnTo>
                  <a:pt x="0" y="139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69714" y="-195017"/>
            <a:ext cx="3118286" cy="1779994"/>
          </a:xfrm>
          <a:custGeom>
            <a:avLst/>
            <a:gdLst/>
            <a:ahLst/>
            <a:cxnLst/>
            <a:rect r="r" b="b" t="t" l="l"/>
            <a:pathLst>
              <a:path h="1779994" w="3118286">
                <a:moveTo>
                  <a:pt x="0" y="0"/>
                </a:moveTo>
                <a:lnTo>
                  <a:pt x="3118286" y="0"/>
                </a:lnTo>
                <a:lnTo>
                  <a:pt x="3118286" y="1779994"/>
                </a:lnTo>
                <a:lnTo>
                  <a:pt x="0" y="1779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99720" y="6307912"/>
            <a:ext cx="1707088" cy="1707088"/>
          </a:xfrm>
          <a:custGeom>
            <a:avLst/>
            <a:gdLst/>
            <a:ahLst/>
            <a:cxnLst/>
            <a:rect r="r" b="b" t="t" l="l"/>
            <a:pathLst>
              <a:path h="1707088" w="1707088">
                <a:moveTo>
                  <a:pt x="0" y="0"/>
                </a:moveTo>
                <a:lnTo>
                  <a:pt x="1707088" y="0"/>
                </a:lnTo>
                <a:lnTo>
                  <a:pt x="1707088" y="1707088"/>
                </a:lnTo>
                <a:lnTo>
                  <a:pt x="0" y="1707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768884" y="8452848"/>
            <a:ext cx="13538819" cy="1553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4"/>
              </a:lnSpc>
            </a:pPr>
            <a:r>
              <a:rPr lang="en-US" b="true" sz="2953" spc="17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By -  Team 4 </a:t>
            </a:r>
          </a:p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b="true" sz="2953" spc="17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Abhijith Raj Urs Ravishankar, Harshitha Bangalore Ramachandra, Sanjana Rao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045">
            <a:off x="-606696" y="8017815"/>
            <a:ext cx="18804424" cy="8068807"/>
          </a:xfrm>
          <a:custGeom>
            <a:avLst/>
            <a:gdLst/>
            <a:ahLst/>
            <a:cxnLst/>
            <a:rect r="r" b="b" t="t" l="l"/>
            <a:pathLst>
              <a:path h="8068807" w="18804424">
                <a:moveTo>
                  <a:pt x="0" y="0"/>
                </a:moveTo>
                <a:lnTo>
                  <a:pt x="18804425" y="0"/>
                </a:lnTo>
                <a:lnTo>
                  <a:pt x="18804425" y="8068807"/>
                </a:lnTo>
                <a:lnTo>
                  <a:pt x="0" y="8068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82584" y="410790"/>
            <a:ext cx="17540366" cy="129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70"/>
              </a:lnSpc>
              <a:spcBef>
                <a:spcPct val="0"/>
              </a:spcBef>
            </a:pPr>
            <a:r>
              <a:rPr lang="en-US" b="true" sz="7732" spc="757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IMPROVEMENTS &amp; FUTURE SCOPE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98886" y="2520014"/>
            <a:ext cx="17690229" cy="5112057"/>
            <a:chOff x="0" y="0"/>
            <a:chExt cx="23586972" cy="681607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11893394" y="0"/>
              <a:ext cx="5684108" cy="6816076"/>
              <a:chOff x="0" y="0"/>
              <a:chExt cx="1326362" cy="159050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326362" cy="1590502"/>
              </a:xfrm>
              <a:custGeom>
                <a:avLst/>
                <a:gdLst/>
                <a:ahLst/>
                <a:cxnLst/>
                <a:rect r="r" b="b" t="t" l="l"/>
                <a:pathLst>
                  <a:path h="1590502" w="1326362">
                    <a:moveTo>
                      <a:pt x="1816" y="0"/>
                    </a:moveTo>
                    <a:lnTo>
                      <a:pt x="1324546" y="0"/>
                    </a:lnTo>
                    <a:cubicBezTo>
                      <a:pt x="1325027" y="0"/>
                      <a:pt x="1325489" y="191"/>
                      <a:pt x="1325830" y="532"/>
                    </a:cubicBezTo>
                    <a:cubicBezTo>
                      <a:pt x="1326170" y="872"/>
                      <a:pt x="1326362" y="1334"/>
                      <a:pt x="1326362" y="1816"/>
                    </a:cubicBezTo>
                    <a:lnTo>
                      <a:pt x="1326362" y="1588686"/>
                    </a:lnTo>
                    <a:cubicBezTo>
                      <a:pt x="1326362" y="1589689"/>
                      <a:pt x="1325549" y="1590502"/>
                      <a:pt x="1324546" y="1590502"/>
                    </a:cubicBezTo>
                    <a:lnTo>
                      <a:pt x="1816" y="1590502"/>
                    </a:lnTo>
                    <a:cubicBezTo>
                      <a:pt x="1334" y="1590502"/>
                      <a:pt x="872" y="1590310"/>
                      <a:pt x="532" y="1589970"/>
                    </a:cubicBezTo>
                    <a:cubicBezTo>
                      <a:pt x="191" y="1589629"/>
                      <a:pt x="0" y="1589167"/>
                      <a:pt x="0" y="1588686"/>
                    </a:cubicBezTo>
                    <a:lnTo>
                      <a:pt x="0" y="1816"/>
                    </a:lnTo>
                    <a:cubicBezTo>
                      <a:pt x="0" y="1334"/>
                      <a:pt x="191" y="872"/>
                      <a:pt x="532" y="532"/>
                    </a:cubicBezTo>
                    <a:cubicBezTo>
                      <a:pt x="872" y="191"/>
                      <a:pt x="1334" y="0"/>
                      <a:pt x="1816" y="0"/>
                    </a:cubicBezTo>
                    <a:close/>
                  </a:path>
                </a:pathLst>
              </a:custGeom>
              <a:solidFill>
                <a:srgbClr val="1A1A1A"/>
              </a:solidFill>
              <a:ln w="38100" cap="sq">
                <a:solidFill>
                  <a:srgbClr val="FFFBFB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1326362" cy="16476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114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5946697" y="0"/>
              <a:ext cx="5484239" cy="6816076"/>
              <a:chOff x="0" y="0"/>
              <a:chExt cx="1279723" cy="159050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279723" cy="1590502"/>
              </a:xfrm>
              <a:custGeom>
                <a:avLst/>
                <a:gdLst/>
                <a:ahLst/>
                <a:cxnLst/>
                <a:rect r="r" b="b" t="t" l="l"/>
                <a:pathLst>
                  <a:path h="1590502" w="1279723">
                    <a:moveTo>
                      <a:pt x="1882" y="0"/>
                    </a:moveTo>
                    <a:lnTo>
                      <a:pt x="1277841" y="0"/>
                    </a:lnTo>
                    <a:cubicBezTo>
                      <a:pt x="1278880" y="0"/>
                      <a:pt x="1279723" y="843"/>
                      <a:pt x="1279723" y="1882"/>
                    </a:cubicBezTo>
                    <a:lnTo>
                      <a:pt x="1279723" y="1588619"/>
                    </a:lnTo>
                    <a:cubicBezTo>
                      <a:pt x="1279723" y="1589659"/>
                      <a:pt x="1278880" y="1590502"/>
                      <a:pt x="1277841" y="1590502"/>
                    </a:cubicBezTo>
                    <a:lnTo>
                      <a:pt x="1882" y="1590502"/>
                    </a:lnTo>
                    <a:cubicBezTo>
                      <a:pt x="1383" y="1590502"/>
                      <a:pt x="904" y="1590303"/>
                      <a:pt x="551" y="1589950"/>
                    </a:cubicBezTo>
                    <a:cubicBezTo>
                      <a:pt x="198" y="1589597"/>
                      <a:pt x="0" y="1589119"/>
                      <a:pt x="0" y="1588619"/>
                    </a:cubicBezTo>
                    <a:lnTo>
                      <a:pt x="0" y="1882"/>
                    </a:lnTo>
                    <a:cubicBezTo>
                      <a:pt x="0" y="843"/>
                      <a:pt x="843" y="0"/>
                      <a:pt x="1882" y="0"/>
                    </a:cubicBezTo>
                    <a:close/>
                  </a:path>
                </a:pathLst>
              </a:custGeom>
              <a:solidFill>
                <a:srgbClr val="1A1A1A"/>
              </a:solidFill>
              <a:ln w="38100" cap="sq">
                <a:solidFill>
                  <a:srgbClr val="FFFBFB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1279723" cy="16476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114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0"/>
              <a:ext cx="5484239" cy="6816076"/>
              <a:chOff x="0" y="0"/>
              <a:chExt cx="1279723" cy="159050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279723" cy="1590502"/>
              </a:xfrm>
              <a:custGeom>
                <a:avLst/>
                <a:gdLst/>
                <a:ahLst/>
                <a:cxnLst/>
                <a:rect r="r" b="b" t="t" l="l"/>
                <a:pathLst>
                  <a:path h="1590502" w="1279723">
                    <a:moveTo>
                      <a:pt x="1882" y="0"/>
                    </a:moveTo>
                    <a:lnTo>
                      <a:pt x="1277841" y="0"/>
                    </a:lnTo>
                    <a:cubicBezTo>
                      <a:pt x="1278880" y="0"/>
                      <a:pt x="1279723" y="843"/>
                      <a:pt x="1279723" y="1882"/>
                    </a:cubicBezTo>
                    <a:lnTo>
                      <a:pt x="1279723" y="1588619"/>
                    </a:lnTo>
                    <a:cubicBezTo>
                      <a:pt x="1279723" y="1589659"/>
                      <a:pt x="1278880" y="1590502"/>
                      <a:pt x="1277841" y="1590502"/>
                    </a:cubicBezTo>
                    <a:lnTo>
                      <a:pt x="1882" y="1590502"/>
                    </a:lnTo>
                    <a:cubicBezTo>
                      <a:pt x="1383" y="1590502"/>
                      <a:pt x="904" y="1590303"/>
                      <a:pt x="551" y="1589950"/>
                    </a:cubicBezTo>
                    <a:cubicBezTo>
                      <a:pt x="198" y="1589597"/>
                      <a:pt x="0" y="1589119"/>
                      <a:pt x="0" y="1588619"/>
                    </a:cubicBezTo>
                    <a:lnTo>
                      <a:pt x="0" y="1882"/>
                    </a:lnTo>
                    <a:cubicBezTo>
                      <a:pt x="0" y="843"/>
                      <a:pt x="843" y="0"/>
                      <a:pt x="1882" y="0"/>
                    </a:cubicBezTo>
                    <a:close/>
                  </a:path>
                </a:pathLst>
              </a:custGeom>
              <a:solidFill>
                <a:srgbClr val="1A1A1A"/>
              </a:solidFill>
              <a:ln w="38100" cap="sq">
                <a:solidFill>
                  <a:srgbClr val="FFFBFB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1279723" cy="16476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114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8102733" y="0"/>
              <a:ext cx="5484239" cy="6816076"/>
              <a:chOff x="0" y="0"/>
              <a:chExt cx="1279723" cy="159050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279723" cy="1590502"/>
              </a:xfrm>
              <a:custGeom>
                <a:avLst/>
                <a:gdLst/>
                <a:ahLst/>
                <a:cxnLst/>
                <a:rect r="r" b="b" t="t" l="l"/>
                <a:pathLst>
                  <a:path h="1590502" w="1279723">
                    <a:moveTo>
                      <a:pt x="1882" y="0"/>
                    </a:moveTo>
                    <a:lnTo>
                      <a:pt x="1277841" y="0"/>
                    </a:lnTo>
                    <a:cubicBezTo>
                      <a:pt x="1278880" y="0"/>
                      <a:pt x="1279723" y="843"/>
                      <a:pt x="1279723" y="1882"/>
                    </a:cubicBezTo>
                    <a:lnTo>
                      <a:pt x="1279723" y="1588619"/>
                    </a:lnTo>
                    <a:cubicBezTo>
                      <a:pt x="1279723" y="1589659"/>
                      <a:pt x="1278880" y="1590502"/>
                      <a:pt x="1277841" y="1590502"/>
                    </a:cubicBezTo>
                    <a:lnTo>
                      <a:pt x="1882" y="1590502"/>
                    </a:lnTo>
                    <a:cubicBezTo>
                      <a:pt x="1383" y="1590502"/>
                      <a:pt x="904" y="1590303"/>
                      <a:pt x="551" y="1589950"/>
                    </a:cubicBezTo>
                    <a:cubicBezTo>
                      <a:pt x="198" y="1589597"/>
                      <a:pt x="0" y="1589119"/>
                      <a:pt x="0" y="1588619"/>
                    </a:cubicBezTo>
                    <a:lnTo>
                      <a:pt x="0" y="1882"/>
                    </a:lnTo>
                    <a:cubicBezTo>
                      <a:pt x="0" y="843"/>
                      <a:pt x="843" y="0"/>
                      <a:pt x="1882" y="0"/>
                    </a:cubicBezTo>
                    <a:close/>
                  </a:path>
                </a:pathLst>
              </a:custGeom>
              <a:solidFill>
                <a:srgbClr val="1A1A1A"/>
              </a:solidFill>
              <a:ln w="38100" cap="sq">
                <a:solidFill>
                  <a:srgbClr val="FFFBFB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1279723" cy="16476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114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1434078" y="197284"/>
              <a:ext cx="2416538" cy="2416538"/>
            </a:xfrm>
            <a:custGeom>
              <a:avLst/>
              <a:gdLst/>
              <a:ahLst/>
              <a:cxnLst/>
              <a:rect r="r" b="b" t="t" l="l"/>
              <a:pathLst>
                <a:path h="2416538" w="2416538">
                  <a:moveTo>
                    <a:pt x="0" y="0"/>
                  </a:moveTo>
                  <a:lnTo>
                    <a:pt x="2416538" y="0"/>
                  </a:lnTo>
                  <a:lnTo>
                    <a:pt x="2416538" y="2416538"/>
                  </a:lnTo>
                  <a:lnTo>
                    <a:pt x="0" y="2416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480547" y="173967"/>
              <a:ext cx="2416538" cy="2416538"/>
            </a:xfrm>
            <a:custGeom>
              <a:avLst/>
              <a:gdLst/>
              <a:ahLst/>
              <a:cxnLst/>
              <a:rect r="r" b="b" t="t" l="l"/>
              <a:pathLst>
                <a:path h="2416538" w="2416538">
                  <a:moveTo>
                    <a:pt x="0" y="0"/>
                  </a:moveTo>
                  <a:lnTo>
                    <a:pt x="2416539" y="0"/>
                  </a:lnTo>
                  <a:lnTo>
                    <a:pt x="2416539" y="2416538"/>
                  </a:lnTo>
                  <a:lnTo>
                    <a:pt x="0" y="2416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3498803" y="173967"/>
              <a:ext cx="2416538" cy="2416538"/>
            </a:xfrm>
            <a:custGeom>
              <a:avLst/>
              <a:gdLst/>
              <a:ahLst/>
              <a:cxnLst/>
              <a:rect r="r" b="b" t="t" l="l"/>
              <a:pathLst>
                <a:path h="2416538" w="2416538">
                  <a:moveTo>
                    <a:pt x="0" y="0"/>
                  </a:moveTo>
                  <a:lnTo>
                    <a:pt x="2416538" y="0"/>
                  </a:lnTo>
                  <a:lnTo>
                    <a:pt x="2416538" y="2416538"/>
                  </a:lnTo>
                  <a:lnTo>
                    <a:pt x="0" y="2416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9679244" y="197284"/>
              <a:ext cx="2416538" cy="2416538"/>
            </a:xfrm>
            <a:custGeom>
              <a:avLst/>
              <a:gdLst/>
              <a:ahLst/>
              <a:cxnLst/>
              <a:rect r="r" b="b" t="t" l="l"/>
              <a:pathLst>
                <a:path h="2416538" w="2416538">
                  <a:moveTo>
                    <a:pt x="0" y="0"/>
                  </a:moveTo>
                  <a:lnTo>
                    <a:pt x="2416538" y="0"/>
                  </a:lnTo>
                  <a:lnTo>
                    <a:pt x="2416538" y="2416538"/>
                  </a:lnTo>
                  <a:lnTo>
                    <a:pt x="0" y="2416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016385" y="651281"/>
              <a:ext cx="1251925" cy="1461909"/>
            </a:xfrm>
            <a:custGeom>
              <a:avLst/>
              <a:gdLst/>
              <a:ahLst/>
              <a:cxnLst/>
              <a:rect r="r" b="b" t="t" l="l"/>
              <a:pathLst>
                <a:path h="1461909" w="1251925">
                  <a:moveTo>
                    <a:pt x="0" y="0"/>
                  </a:moveTo>
                  <a:lnTo>
                    <a:pt x="1251925" y="0"/>
                  </a:lnTo>
                  <a:lnTo>
                    <a:pt x="1251925" y="1461909"/>
                  </a:lnTo>
                  <a:lnTo>
                    <a:pt x="0" y="1461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7873019" y="627829"/>
              <a:ext cx="1721675" cy="1508813"/>
            </a:xfrm>
            <a:custGeom>
              <a:avLst/>
              <a:gdLst/>
              <a:ahLst/>
              <a:cxnLst/>
              <a:rect r="r" b="b" t="t" l="l"/>
              <a:pathLst>
                <a:path h="1508813" w="1721675">
                  <a:moveTo>
                    <a:pt x="0" y="0"/>
                  </a:moveTo>
                  <a:lnTo>
                    <a:pt x="1721675" y="0"/>
                  </a:lnTo>
                  <a:lnTo>
                    <a:pt x="1721675" y="1508813"/>
                  </a:lnTo>
                  <a:lnTo>
                    <a:pt x="0" y="1508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3897076" y="655111"/>
              <a:ext cx="1476875" cy="1458079"/>
            </a:xfrm>
            <a:custGeom>
              <a:avLst/>
              <a:gdLst/>
              <a:ahLst/>
              <a:cxnLst/>
              <a:rect r="r" b="b" t="t" l="l"/>
              <a:pathLst>
                <a:path h="1458079" w="1476875">
                  <a:moveTo>
                    <a:pt x="0" y="0"/>
                  </a:moveTo>
                  <a:lnTo>
                    <a:pt x="1476875" y="0"/>
                  </a:lnTo>
                  <a:lnTo>
                    <a:pt x="1476875" y="1458079"/>
                  </a:lnTo>
                  <a:lnTo>
                    <a:pt x="0" y="145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0147545" y="521807"/>
              <a:ext cx="1479937" cy="1720857"/>
            </a:xfrm>
            <a:custGeom>
              <a:avLst/>
              <a:gdLst/>
              <a:ahLst/>
              <a:cxnLst/>
              <a:rect r="r" b="b" t="t" l="l"/>
              <a:pathLst>
                <a:path h="1720857" w="1479937">
                  <a:moveTo>
                    <a:pt x="0" y="0"/>
                  </a:moveTo>
                  <a:lnTo>
                    <a:pt x="1479936" y="0"/>
                  </a:lnTo>
                  <a:lnTo>
                    <a:pt x="1479936" y="1720857"/>
                  </a:lnTo>
                  <a:lnTo>
                    <a:pt x="0" y="1720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331427" y="3746908"/>
              <a:ext cx="4723497" cy="2636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5129" indent="-207564" lvl="1">
                <a:lnSpc>
                  <a:spcPts val="2653"/>
                </a:lnSpc>
                <a:buFont typeface="Arial"/>
                <a:buChar char="•"/>
              </a:pPr>
              <a:r>
                <a:rPr lang="en-US" sz="1922" spc="188">
                  <a:solidFill>
                    <a:srgbClr val="FFFBFB"/>
                  </a:solidFill>
                  <a:latin typeface="DM Sans"/>
                  <a:ea typeface="DM Sans"/>
                  <a:cs typeface="DM Sans"/>
                  <a:sym typeface="DM Sans"/>
                </a:rPr>
                <a:t>Integrate OBD-II devices for live vehicle data.</a:t>
              </a:r>
            </a:p>
            <a:p>
              <a:pPr algn="l" marL="415129" indent="-207564" lvl="1">
                <a:lnSpc>
                  <a:spcPts val="2653"/>
                </a:lnSpc>
                <a:buFont typeface="Arial"/>
                <a:buChar char="•"/>
              </a:pPr>
              <a:r>
                <a:rPr lang="en-US" sz="1922" spc="188" u="none">
                  <a:solidFill>
                    <a:srgbClr val="FFFBFB"/>
                  </a:solidFill>
                  <a:latin typeface="DM Sans"/>
                  <a:ea typeface="DM Sans"/>
                  <a:cs typeface="DM Sans"/>
                  <a:sym typeface="DM Sans"/>
                </a:rPr>
                <a:t>Extend VoltAI to iOS/Android with push alerts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6467860" y="3576313"/>
              <a:ext cx="4531993" cy="2192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5129" indent="-207564" lvl="1">
                <a:lnSpc>
                  <a:spcPts val="2653"/>
                </a:lnSpc>
                <a:buFont typeface="Arial"/>
                <a:buChar char="•"/>
              </a:pPr>
              <a:r>
                <a:rPr lang="en-US" sz="1922" spc="188">
                  <a:solidFill>
                    <a:srgbClr val="FFFBFB"/>
                  </a:solidFill>
                  <a:latin typeface="DM Sans"/>
                  <a:ea typeface="DM Sans"/>
                  <a:cs typeface="DM Sans"/>
                  <a:sym typeface="DM Sans"/>
                </a:rPr>
                <a:t>Incorporate speech recognition and TTS for hands-free use.</a:t>
              </a:r>
            </a:p>
            <a:p>
              <a:pPr algn="l" marL="415129" indent="-207564" lvl="1">
                <a:lnSpc>
                  <a:spcPts val="2653"/>
                </a:lnSpc>
                <a:buFont typeface="Arial"/>
                <a:buChar char="•"/>
              </a:pPr>
              <a:r>
                <a:rPr lang="en-US" sz="1922" spc="188" u="none">
                  <a:solidFill>
                    <a:srgbClr val="FFFBFB"/>
                  </a:solidFill>
                  <a:latin typeface="DM Sans"/>
                  <a:ea typeface="DM Sans"/>
                  <a:cs typeface="DM Sans"/>
                  <a:sym typeface="DM Sans"/>
                </a:rPr>
                <a:t>Custom behaviors per make/model.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2262045" y="3576313"/>
              <a:ext cx="4890055" cy="2192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5129" indent="-207564" lvl="1">
                <a:lnSpc>
                  <a:spcPts val="2653"/>
                </a:lnSpc>
                <a:buFont typeface="Arial"/>
                <a:buChar char="•"/>
              </a:pPr>
              <a:r>
                <a:rPr lang="en-US" sz="1922" spc="188">
                  <a:solidFill>
                    <a:srgbClr val="FFFBFB"/>
                  </a:solidFill>
                  <a:latin typeface="DM Sans"/>
                  <a:ea typeface="DM Sans"/>
                  <a:cs typeface="DM Sans"/>
                  <a:sym typeface="DM Sans"/>
                </a:rPr>
                <a:t>Fine-tune LLMs with automotive-specific corpora.</a:t>
              </a:r>
            </a:p>
            <a:p>
              <a:pPr algn="l" marL="415129" indent="-207564" lvl="1">
                <a:lnSpc>
                  <a:spcPts val="2653"/>
                </a:lnSpc>
                <a:buFont typeface="Arial"/>
                <a:buChar char="•"/>
              </a:pPr>
              <a:r>
                <a:rPr lang="en-US" sz="1922" spc="188" u="none">
                  <a:solidFill>
                    <a:srgbClr val="FFFBFB"/>
                  </a:solidFill>
                  <a:latin typeface="DM Sans"/>
                  <a:ea typeface="DM Sans"/>
                  <a:cs typeface="DM Sans"/>
                  <a:sym typeface="DM Sans"/>
                </a:rPr>
                <a:t>Use AI to offer safer driving suggestions.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80599" y="2642518"/>
              <a:ext cx="4774325" cy="5541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8"/>
                </a:lnSpc>
                <a:spcBef>
                  <a:spcPct val="0"/>
                </a:spcBef>
              </a:pPr>
              <a:r>
                <a:rPr lang="en-US" b="true" sz="2549" spc="249">
                  <a:solidFill>
                    <a:srgbClr val="FDFBFB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REAL-TIME DATA FEED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6705554" y="2642518"/>
              <a:ext cx="3966524" cy="5541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8"/>
                </a:lnSpc>
                <a:spcBef>
                  <a:spcPct val="0"/>
                </a:spcBef>
              </a:pPr>
              <a:r>
                <a:rPr lang="en-US" b="true" sz="2549" spc="249">
                  <a:solidFill>
                    <a:srgbClr val="FDFBFB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VOICE INTERFACE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1978715" y="2653696"/>
              <a:ext cx="5398917" cy="542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49"/>
                </a:lnSpc>
                <a:spcBef>
                  <a:spcPct val="0"/>
                </a:spcBef>
              </a:pPr>
              <a:r>
                <a:rPr lang="en-US" b="true" sz="2499" spc="244">
                  <a:solidFill>
                    <a:srgbClr val="FDFBFB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CUSTOM AGENT TRAINING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8188054" y="2653696"/>
              <a:ext cx="5398917" cy="542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49"/>
                </a:lnSpc>
                <a:spcBef>
                  <a:spcPct val="0"/>
                </a:spcBef>
              </a:pPr>
              <a:r>
                <a:rPr lang="en-US" b="true" sz="2499" spc="244">
                  <a:solidFill>
                    <a:srgbClr val="FDFBFB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SECURITY LAYER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8330133" y="3576313"/>
              <a:ext cx="4890055" cy="2636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5129" indent="-207564" lvl="1">
                <a:lnSpc>
                  <a:spcPts val="2653"/>
                </a:lnSpc>
                <a:buFont typeface="Arial"/>
                <a:buChar char="•"/>
              </a:pPr>
              <a:r>
                <a:rPr lang="en-US" sz="1922" spc="188">
                  <a:solidFill>
                    <a:srgbClr val="FFFBFB"/>
                  </a:solidFill>
                  <a:latin typeface="DM Sans"/>
                  <a:ea typeface="DM Sans"/>
                  <a:cs typeface="DM Sans"/>
                  <a:sym typeface="DM Sans"/>
                </a:rPr>
                <a:t>Add authentication and data privacy layers.</a:t>
              </a:r>
            </a:p>
            <a:p>
              <a:pPr algn="l" marL="415129" indent="-207564" lvl="1">
                <a:lnSpc>
                  <a:spcPts val="2653"/>
                </a:lnSpc>
                <a:buFont typeface="Arial"/>
                <a:buChar char="•"/>
              </a:pPr>
              <a:r>
                <a:rPr lang="en-US" sz="1922" spc="188" u="none">
                  <a:solidFill>
                    <a:srgbClr val="FFFBFB"/>
                  </a:solidFill>
                  <a:latin typeface="DM Sans"/>
                  <a:ea typeface="DM Sans"/>
                  <a:cs typeface="DM Sans"/>
                  <a:sym typeface="DM Sans"/>
                </a:rPr>
                <a:t>Context-aware suggestions (e.g., "Check tire pressure before long trip")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80377">
            <a:off x="9161036" y="-10318990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5867" y="2724782"/>
            <a:ext cx="10041672" cy="6138622"/>
          </a:xfrm>
          <a:custGeom>
            <a:avLst/>
            <a:gdLst/>
            <a:ahLst/>
            <a:cxnLst/>
            <a:rect r="r" b="b" t="t" l="l"/>
            <a:pathLst>
              <a:path h="6138622" w="10041672">
                <a:moveTo>
                  <a:pt x="0" y="0"/>
                </a:moveTo>
                <a:lnTo>
                  <a:pt x="10041672" y="0"/>
                </a:lnTo>
                <a:lnTo>
                  <a:pt x="10041672" y="6138622"/>
                </a:lnTo>
                <a:lnTo>
                  <a:pt x="0" y="6138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35" t="-40539" r="-2144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50375" y="5024361"/>
            <a:ext cx="1828551" cy="1195415"/>
          </a:xfrm>
          <a:custGeom>
            <a:avLst/>
            <a:gdLst/>
            <a:ahLst/>
            <a:cxnLst/>
            <a:rect r="r" b="b" t="t" l="l"/>
            <a:pathLst>
              <a:path h="1195415" w="1828551">
                <a:moveTo>
                  <a:pt x="0" y="0"/>
                </a:moveTo>
                <a:lnTo>
                  <a:pt x="1828550" y="0"/>
                </a:lnTo>
                <a:lnTo>
                  <a:pt x="1828550" y="1195415"/>
                </a:lnTo>
                <a:lnTo>
                  <a:pt x="0" y="1195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571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300557" y="548153"/>
            <a:ext cx="8097687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22292" y="4074894"/>
            <a:ext cx="6065708" cy="949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2"/>
              </a:lnSpc>
              <a:spcBef>
                <a:spcPct val="0"/>
              </a:spcBef>
            </a:pPr>
            <a:r>
              <a:rPr lang="en-US" sz="2744">
                <a:solidFill>
                  <a:srgbClr val="FDFBFB"/>
                </a:solidFill>
                <a:latin typeface="DM Sans"/>
                <a:ea typeface="DM Sans"/>
                <a:cs typeface="DM Sans"/>
                <a:sym typeface="DM Sans"/>
              </a:rPr>
              <a:t>We are open to any questions or comments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22292" y="5101226"/>
            <a:ext cx="6065708" cy="88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2"/>
              </a:lnSpc>
              <a:spcBef>
                <a:spcPct val="0"/>
              </a:spcBef>
            </a:pPr>
            <a:r>
              <a:rPr lang="en-US" b="true" sz="5144">
                <a:solidFill>
                  <a:srgbClr val="FDFBFB"/>
                </a:solidFill>
                <a:latin typeface="DM Sans Bold"/>
                <a:ea typeface="DM Sans Bold"/>
                <a:cs typeface="DM Sans Bold"/>
                <a:sym typeface="DM Sans Bold"/>
              </a:rPr>
              <a:t>Team 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96400" y="8602559"/>
            <a:ext cx="1071711" cy="217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5"/>
              </a:lnSpc>
              <a:spcBef>
                <a:spcPct val="0"/>
              </a:spcBef>
            </a:pPr>
            <a:r>
              <a:rPr lang="en-US" sz="1322" spc="129">
                <a:solidFill>
                  <a:srgbClr val="FDFBFB"/>
                </a:solidFill>
                <a:latin typeface="DM Sans"/>
                <a:ea typeface="DM Sans"/>
                <a:cs typeface="DM Sans"/>
                <a:sym typeface="DM Sans"/>
              </a:rPr>
              <a:t>*T&amp;C Apply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8736479" y="-6702132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8"/>
                </a:lnTo>
                <a:lnTo>
                  <a:pt x="0" y="14342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49174" y="407624"/>
            <a:ext cx="12694627" cy="124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72"/>
              </a:lnSpc>
              <a:spcBef>
                <a:spcPct val="0"/>
              </a:spcBef>
            </a:pPr>
            <a:r>
              <a:rPr lang="en-US" b="true" sz="7371" spc="722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TEAM 4 - CONTRIBUTIONS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978709" y="2003230"/>
            <a:ext cx="331204" cy="33120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7186" lIns="27186" bIns="27186" rIns="27186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248570" y="2168832"/>
            <a:ext cx="2341459" cy="2341459"/>
            <a:chOff x="0" y="0"/>
            <a:chExt cx="13884457" cy="138844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42874" y="-11125"/>
              <a:ext cx="14570202" cy="13906705"/>
            </a:xfrm>
            <a:custGeom>
              <a:avLst/>
              <a:gdLst/>
              <a:ahLst/>
              <a:cxnLst/>
              <a:rect r="r" b="b" t="t" l="l"/>
              <a:pathLst>
                <a:path h="13906705" w="14570202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254486" y="73238"/>
              <a:ext cx="14393428" cy="13737980"/>
            </a:xfrm>
            <a:custGeom>
              <a:avLst/>
              <a:gdLst/>
              <a:ahLst/>
              <a:cxnLst/>
              <a:rect r="r" b="b" t="t" l="l"/>
              <a:pathLst>
                <a:path h="13737980" w="14393428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355028" y="2168832"/>
            <a:ext cx="2341459" cy="2341459"/>
            <a:chOff x="0" y="0"/>
            <a:chExt cx="13884457" cy="138844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342874" y="-11125"/>
              <a:ext cx="14570202" cy="13906705"/>
            </a:xfrm>
            <a:custGeom>
              <a:avLst/>
              <a:gdLst/>
              <a:ahLst/>
              <a:cxnLst/>
              <a:rect r="r" b="b" t="t" l="l"/>
              <a:pathLst>
                <a:path h="13906705" w="14570202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-254486" y="73238"/>
              <a:ext cx="14393428" cy="13737980"/>
            </a:xfrm>
            <a:custGeom>
              <a:avLst/>
              <a:gdLst/>
              <a:ahLst/>
              <a:cxnLst/>
              <a:rect r="r" b="b" t="t" l="l"/>
              <a:pathLst>
                <a:path h="13737980" w="14393428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4210898" y="2168832"/>
            <a:ext cx="2341459" cy="2341459"/>
            <a:chOff x="0" y="0"/>
            <a:chExt cx="13884457" cy="138844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42874" y="-11125"/>
              <a:ext cx="14570202" cy="13906705"/>
            </a:xfrm>
            <a:custGeom>
              <a:avLst/>
              <a:gdLst/>
              <a:ahLst/>
              <a:cxnLst/>
              <a:rect r="r" b="b" t="t" l="l"/>
              <a:pathLst>
                <a:path h="13906705" w="14570202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-254486" y="73238"/>
              <a:ext cx="14393428" cy="13737980"/>
            </a:xfrm>
            <a:custGeom>
              <a:avLst/>
              <a:gdLst/>
              <a:ahLst/>
              <a:cxnLst/>
              <a:rect r="r" b="b" t="t" l="l"/>
              <a:pathLst>
                <a:path h="13737980" w="14393428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283020" y="4996066"/>
            <a:ext cx="5262482" cy="541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Abhijith Raj Urs (002473146)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19100" y="4996066"/>
            <a:ext cx="4125056" cy="541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Sanjana (002473503)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04814" y="4996066"/>
            <a:ext cx="4452939" cy="541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Harshitha (002485894)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37080" y="5809204"/>
            <a:ext cx="4154362" cy="409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Set up the Gradio interface, i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ntegrated the Loveable voice assistant, and initialized the datasets and API scaffolding.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Implemented some of the core vehicle functionalities, including alert generation and diagnostics.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8288418" y="5956842"/>
            <a:ext cx="4154362" cy="297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Developed the Gemini-based insights and implemented the data visualizations and charts.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Designed and compiled the final project presentation (PPT).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3319100" y="5956842"/>
            <a:ext cx="4154362" cy="371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Integrated the Open-Meteo Weather API and developed the CrewAI multi-agent system.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Implemented the core vehicle functionalities, including predictive maintenance and health analyst</a:t>
            </a:r>
          </a:p>
          <a:p>
            <a:pPr algn="l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23035">
            <a:off x="-4488203" y="1921485"/>
            <a:ext cx="8491989" cy="8713794"/>
          </a:xfrm>
          <a:custGeom>
            <a:avLst/>
            <a:gdLst/>
            <a:ahLst/>
            <a:cxnLst/>
            <a:rect r="r" b="b" t="t" l="l"/>
            <a:pathLst>
              <a:path h="8713794" w="8491989">
                <a:moveTo>
                  <a:pt x="0" y="0"/>
                </a:moveTo>
                <a:lnTo>
                  <a:pt x="8491988" y="0"/>
                </a:lnTo>
                <a:lnTo>
                  <a:pt x="8491988" y="8713794"/>
                </a:lnTo>
                <a:lnTo>
                  <a:pt x="0" y="8713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2312557" y="-1167697"/>
            <a:ext cx="10940099" cy="11225848"/>
          </a:xfrm>
          <a:custGeom>
            <a:avLst/>
            <a:gdLst/>
            <a:ahLst/>
            <a:cxnLst/>
            <a:rect r="r" b="b" t="t" l="l"/>
            <a:pathLst>
              <a:path h="11225848" w="10940099">
                <a:moveTo>
                  <a:pt x="0" y="0"/>
                </a:moveTo>
                <a:lnTo>
                  <a:pt x="10940099" y="0"/>
                </a:lnTo>
                <a:lnTo>
                  <a:pt x="10940099" y="11225847"/>
                </a:lnTo>
                <a:lnTo>
                  <a:pt x="0" y="1122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679202" y="1184940"/>
            <a:ext cx="9153947" cy="8073360"/>
            <a:chOff x="0" y="0"/>
            <a:chExt cx="12205262" cy="1076448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16011" y="2040662"/>
              <a:ext cx="11989251" cy="872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6660" indent="-323330" lvl="1">
                <a:lnSpc>
                  <a:spcPts val="6619"/>
                </a:lnSpc>
                <a:buAutoNum type="arabicPeriod" startAt="1"/>
              </a:pPr>
              <a:r>
                <a:rPr lang="en-US" b="true" sz="2995" spc="173">
                  <a:solidFill>
                    <a:srgbClr val="F2F4F5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    Problem Statement</a:t>
              </a:r>
            </a:p>
            <a:p>
              <a:pPr algn="just" marL="646660" indent="-323330" lvl="1">
                <a:lnSpc>
                  <a:spcPts val="6619"/>
                </a:lnSpc>
                <a:buAutoNum type="arabicPeriod" startAt="1"/>
              </a:pPr>
              <a:r>
                <a:rPr lang="en-US" b="true" sz="2995" spc="173">
                  <a:solidFill>
                    <a:srgbClr val="F2F4F5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    Solution Overview</a:t>
              </a:r>
            </a:p>
            <a:p>
              <a:pPr algn="just" marL="646660" indent="-323330" lvl="1">
                <a:lnSpc>
                  <a:spcPts val="6619"/>
                </a:lnSpc>
                <a:buAutoNum type="arabicPeriod" startAt="1"/>
              </a:pPr>
              <a:r>
                <a:rPr lang="en-US" b="true" sz="2995" spc="173">
                  <a:solidFill>
                    <a:srgbClr val="F2F4F5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    Flowchart and Architecture</a:t>
              </a:r>
            </a:p>
            <a:p>
              <a:pPr algn="just" marL="646660" indent="-323330" lvl="1">
                <a:lnSpc>
                  <a:spcPts val="6619"/>
                </a:lnSpc>
                <a:buAutoNum type="arabicPeriod" startAt="1"/>
              </a:pPr>
              <a:r>
                <a:rPr lang="en-US" b="true" sz="2995" spc="173">
                  <a:solidFill>
                    <a:srgbClr val="F2F4F5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    LLMs, APIs and Libraries Used</a:t>
              </a:r>
            </a:p>
            <a:p>
              <a:pPr algn="just" marL="646660" indent="-323330" lvl="1">
                <a:lnSpc>
                  <a:spcPts val="6619"/>
                </a:lnSpc>
                <a:buAutoNum type="arabicPeriod" startAt="1"/>
              </a:pPr>
              <a:r>
                <a:rPr lang="en-US" b="true" sz="2995" spc="173">
                  <a:solidFill>
                    <a:srgbClr val="F2F4F5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    Technical Implementations</a:t>
              </a:r>
            </a:p>
            <a:p>
              <a:pPr algn="just" marL="646660" indent="-323330" lvl="1">
                <a:lnSpc>
                  <a:spcPts val="6619"/>
                </a:lnSpc>
                <a:buAutoNum type="arabicPeriod" startAt="1"/>
              </a:pPr>
              <a:r>
                <a:rPr lang="en-US" b="true" sz="2995" spc="173">
                  <a:solidFill>
                    <a:srgbClr val="F2F4F5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    UI/UX - Gradio and Loveable</a:t>
              </a:r>
            </a:p>
            <a:p>
              <a:pPr algn="just" marL="646660" indent="-323330" lvl="1">
                <a:lnSpc>
                  <a:spcPts val="6619"/>
                </a:lnSpc>
                <a:buAutoNum type="arabicPeriod" startAt="1"/>
              </a:pPr>
              <a:r>
                <a:rPr lang="en-US" b="true" sz="2995" spc="173">
                  <a:solidFill>
                    <a:srgbClr val="F2F4F5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    Improvements and Future Scope</a:t>
              </a:r>
            </a:p>
            <a:p>
              <a:pPr algn="just" marL="646660" indent="-323330" lvl="1">
                <a:lnSpc>
                  <a:spcPts val="6619"/>
                </a:lnSpc>
                <a:buAutoNum type="arabicPeriod" startAt="1"/>
              </a:pPr>
              <a:r>
                <a:rPr lang="en-US" b="true" sz="2995" spc="173">
                  <a:solidFill>
                    <a:srgbClr val="F2F4F5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    Thank you &amp; Team Contributions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585034" y="-142875"/>
              <a:ext cx="8736060" cy="1924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168"/>
                </a:lnSpc>
              </a:pPr>
              <a:r>
                <a:rPr lang="en-US" b="true" sz="8817" spc="864">
                  <a:solidFill>
                    <a:srgbClr val="F2F4F5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CONTENTS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0" y="9540"/>
              <a:ext cx="1771700" cy="1771700"/>
            </a:xfrm>
            <a:custGeom>
              <a:avLst/>
              <a:gdLst/>
              <a:ahLst/>
              <a:cxnLst/>
              <a:rect r="r" b="b" t="t" l="l"/>
              <a:pathLst>
                <a:path h="1771700" w="1771700">
                  <a:moveTo>
                    <a:pt x="0" y="0"/>
                  </a:moveTo>
                  <a:lnTo>
                    <a:pt x="1771700" y="0"/>
                  </a:lnTo>
                  <a:lnTo>
                    <a:pt x="1771700" y="1771699"/>
                  </a:lnTo>
                  <a:lnTo>
                    <a:pt x="0" y="1771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09689" y="-5566217"/>
            <a:ext cx="11461151" cy="11760509"/>
          </a:xfrm>
          <a:custGeom>
            <a:avLst/>
            <a:gdLst/>
            <a:ahLst/>
            <a:cxnLst/>
            <a:rect r="r" b="b" t="t" l="l"/>
            <a:pathLst>
              <a:path h="11760509" w="11461151">
                <a:moveTo>
                  <a:pt x="0" y="0"/>
                </a:moveTo>
                <a:lnTo>
                  <a:pt x="11461151" y="0"/>
                </a:lnTo>
                <a:lnTo>
                  <a:pt x="11461151" y="11760509"/>
                </a:lnTo>
                <a:lnTo>
                  <a:pt x="0" y="11760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42191" y="2518730"/>
            <a:ext cx="9051292" cy="6454551"/>
            <a:chOff x="0" y="0"/>
            <a:chExt cx="3467942" cy="24730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67941" cy="2473018"/>
            </a:xfrm>
            <a:custGeom>
              <a:avLst/>
              <a:gdLst/>
              <a:ahLst/>
              <a:cxnLst/>
              <a:rect r="r" b="b" t="t" l="l"/>
              <a:pathLst>
                <a:path h="2473018" w="3467941">
                  <a:moveTo>
                    <a:pt x="10264" y="0"/>
                  </a:moveTo>
                  <a:lnTo>
                    <a:pt x="3457677" y="0"/>
                  </a:lnTo>
                  <a:cubicBezTo>
                    <a:pt x="3463346" y="0"/>
                    <a:pt x="3467941" y="4595"/>
                    <a:pt x="3467941" y="10264"/>
                  </a:cubicBezTo>
                  <a:lnTo>
                    <a:pt x="3467941" y="2462754"/>
                  </a:lnTo>
                  <a:cubicBezTo>
                    <a:pt x="3467941" y="2468422"/>
                    <a:pt x="3463346" y="2473018"/>
                    <a:pt x="3457677" y="2473018"/>
                  </a:cubicBezTo>
                  <a:lnTo>
                    <a:pt x="10264" y="2473018"/>
                  </a:lnTo>
                  <a:cubicBezTo>
                    <a:pt x="4595" y="2473018"/>
                    <a:pt x="0" y="2468422"/>
                    <a:pt x="0" y="2462754"/>
                  </a:cubicBezTo>
                  <a:lnTo>
                    <a:pt x="0" y="10264"/>
                  </a:lnTo>
                  <a:cubicBezTo>
                    <a:pt x="0" y="4595"/>
                    <a:pt x="4595" y="0"/>
                    <a:pt x="10264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467942" cy="2492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474235" y="3380796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012930" y="988311"/>
            <a:ext cx="5538895" cy="8310378"/>
            <a:chOff x="0" y="0"/>
            <a:chExt cx="858120" cy="12874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8120" cy="1287495"/>
            </a:xfrm>
            <a:custGeom>
              <a:avLst/>
              <a:gdLst/>
              <a:ahLst/>
              <a:cxnLst/>
              <a:rect r="r" b="b" t="t" l="l"/>
              <a:pathLst>
                <a:path h="1287495" w="858120">
                  <a:moveTo>
                    <a:pt x="32148" y="0"/>
                  </a:moveTo>
                  <a:lnTo>
                    <a:pt x="825972" y="0"/>
                  </a:lnTo>
                  <a:cubicBezTo>
                    <a:pt x="843727" y="0"/>
                    <a:pt x="858120" y="14393"/>
                    <a:pt x="858120" y="32148"/>
                  </a:cubicBezTo>
                  <a:lnTo>
                    <a:pt x="858120" y="1255347"/>
                  </a:lnTo>
                  <a:cubicBezTo>
                    <a:pt x="858120" y="1263873"/>
                    <a:pt x="854733" y="1272050"/>
                    <a:pt x="848704" y="1278079"/>
                  </a:cubicBezTo>
                  <a:cubicBezTo>
                    <a:pt x="842675" y="1284108"/>
                    <a:pt x="834498" y="1287495"/>
                    <a:pt x="825972" y="1287495"/>
                  </a:cubicBezTo>
                  <a:lnTo>
                    <a:pt x="32148" y="1287495"/>
                  </a:lnTo>
                  <a:cubicBezTo>
                    <a:pt x="14393" y="1287495"/>
                    <a:pt x="0" y="1273102"/>
                    <a:pt x="0" y="1255347"/>
                  </a:cubicBezTo>
                  <a:lnTo>
                    <a:pt x="0" y="32148"/>
                  </a:lnTo>
                  <a:cubicBezTo>
                    <a:pt x="0" y="23622"/>
                    <a:pt x="3387" y="15445"/>
                    <a:pt x="9416" y="9416"/>
                  </a:cubicBezTo>
                  <a:cubicBezTo>
                    <a:pt x="15445" y="3387"/>
                    <a:pt x="23622" y="0"/>
                    <a:pt x="32148" y="0"/>
                  </a:cubicBezTo>
                  <a:close/>
                </a:path>
              </a:pathLst>
            </a:custGeom>
            <a:blipFill>
              <a:blip r:embed="rId6"/>
              <a:stretch>
                <a:fillRect l="-25018" t="0" r="-25018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4176364">
            <a:off x="-4084727" y="8222639"/>
            <a:ext cx="8815232" cy="9045480"/>
          </a:xfrm>
          <a:custGeom>
            <a:avLst/>
            <a:gdLst/>
            <a:ahLst/>
            <a:cxnLst/>
            <a:rect r="r" b="b" t="t" l="l"/>
            <a:pathLst>
              <a:path h="9045480" w="8815232">
                <a:moveTo>
                  <a:pt x="0" y="0"/>
                </a:moveTo>
                <a:lnTo>
                  <a:pt x="8815232" y="0"/>
                </a:lnTo>
                <a:lnTo>
                  <a:pt x="8815232" y="9045481"/>
                </a:lnTo>
                <a:lnTo>
                  <a:pt x="0" y="904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97332" y="547797"/>
            <a:ext cx="9396151" cy="1168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7"/>
              </a:lnSpc>
            </a:pPr>
            <a:r>
              <a:rPr lang="en-US" b="true" sz="6947" spc="680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PROBLEM STATEMENT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11390" y="3185734"/>
            <a:ext cx="7137161" cy="507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10"/>
              </a:lnSpc>
              <a:spcBef>
                <a:spcPct val="0"/>
              </a:spcBef>
            </a:pPr>
            <a:r>
              <a:rPr lang="en-US" sz="2254" spc="220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Modern vehicles are equipped with a wide range of sensors and onboard diagnostics capable of generating vast amounts of performance and health data. However, this data often remains underutilized due to a lack of intelligent systems that can interpret it in real-time and present actionable insights to the driver. As a result, vehicle owners face challenges such as unexpected breakdowns, inefficient fuel usage, delayed maintenance, and difficulty understanding warning indicators, leading to higher costs, and stress.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99635" y="-5354342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3" y="0"/>
                </a:lnTo>
                <a:lnTo>
                  <a:pt x="9333423" y="9577206"/>
                </a:lnTo>
                <a:lnTo>
                  <a:pt x="0" y="957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23740" y="729438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SOLUTION OVERVIEW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463037" y="-5866298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3" y="0"/>
                </a:lnTo>
                <a:lnTo>
                  <a:pt x="9333423" y="9577206"/>
                </a:lnTo>
                <a:lnTo>
                  <a:pt x="0" y="957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887814">
            <a:off x="17065975" y="8017239"/>
            <a:ext cx="7634959" cy="7834379"/>
          </a:xfrm>
          <a:custGeom>
            <a:avLst/>
            <a:gdLst/>
            <a:ahLst/>
            <a:cxnLst/>
            <a:rect r="r" b="b" t="t" l="l"/>
            <a:pathLst>
              <a:path h="7834379" w="7634959">
                <a:moveTo>
                  <a:pt x="0" y="0"/>
                </a:moveTo>
                <a:lnTo>
                  <a:pt x="7634958" y="0"/>
                </a:lnTo>
                <a:lnTo>
                  <a:pt x="7634958" y="7834380"/>
                </a:lnTo>
                <a:lnTo>
                  <a:pt x="0" y="783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4212" y="4927714"/>
            <a:ext cx="18059576" cy="4322979"/>
            <a:chOff x="0" y="0"/>
            <a:chExt cx="24079435" cy="57639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45491" y="91887"/>
              <a:ext cx="2482956" cy="2482956"/>
            </a:xfrm>
            <a:custGeom>
              <a:avLst/>
              <a:gdLst/>
              <a:ahLst/>
              <a:cxnLst/>
              <a:rect r="r" b="b" t="t" l="l"/>
              <a:pathLst>
                <a:path h="2482956" w="2482956">
                  <a:moveTo>
                    <a:pt x="0" y="0"/>
                  </a:moveTo>
                  <a:lnTo>
                    <a:pt x="2482956" y="0"/>
                  </a:lnTo>
                  <a:lnTo>
                    <a:pt x="2482956" y="2482956"/>
                  </a:lnTo>
                  <a:lnTo>
                    <a:pt x="0" y="2482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292143" y="3572742"/>
              <a:ext cx="4950331" cy="750494"/>
              <a:chOff x="0" y="0"/>
              <a:chExt cx="979759" cy="14853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79759" cy="148536"/>
              </a:xfrm>
              <a:custGeom>
                <a:avLst/>
                <a:gdLst/>
                <a:ahLst/>
                <a:cxnLst/>
                <a:rect r="r" b="b" t="t" l="l"/>
                <a:pathLst>
                  <a:path h="148536" w="979759">
                    <a:moveTo>
                      <a:pt x="37534" y="0"/>
                    </a:moveTo>
                    <a:lnTo>
                      <a:pt x="942225" y="0"/>
                    </a:lnTo>
                    <a:cubicBezTo>
                      <a:pt x="962955" y="0"/>
                      <a:pt x="979759" y="16805"/>
                      <a:pt x="979759" y="37534"/>
                    </a:cubicBezTo>
                    <a:lnTo>
                      <a:pt x="979759" y="111002"/>
                    </a:lnTo>
                    <a:cubicBezTo>
                      <a:pt x="979759" y="131732"/>
                      <a:pt x="962955" y="148536"/>
                      <a:pt x="942225" y="148536"/>
                    </a:cubicBezTo>
                    <a:lnTo>
                      <a:pt x="37534" y="148536"/>
                    </a:lnTo>
                    <a:cubicBezTo>
                      <a:pt x="16805" y="148536"/>
                      <a:pt x="0" y="131732"/>
                      <a:pt x="0" y="111002"/>
                    </a:cubicBezTo>
                    <a:lnTo>
                      <a:pt x="0" y="37534"/>
                    </a:lnTo>
                    <a:cubicBezTo>
                      <a:pt x="0" y="16805"/>
                      <a:pt x="16805" y="0"/>
                      <a:pt x="37534" y="0"/>
                    </a:cubicBezTo>
                    <a:close/>
                  </a:path>
                </a:pathLst>
              </a:custGeom>
              <a:solidFill>
                <a:srgbClr val="F2F4F5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00025"/>
                <a:ext cx="979759" cy="348561"/>
              </a:xfrm>
              <a:prstGeom prst="rect">
                <a:avLst/>
              </a:prstGeom>
            </p:spPr>
            <p:txBody>
              <a:bodyPr anchor="ctr" rtlCol="false" tIns="51545" lIns="51545" bIns="51545" rIns="51545"/>
              <a:lstStyle/>
              <a:p>
                <a:pPr algn="ctr" marL="0" indent="0" lvl="0">
                  <a:lnSpc>
                    <a:spcPts val="4694"/>
                  </a:lnSpc>
                  <a:spcBef>
                    <a:spcPct val="0"/>
                  </a:spcBef>
                </a:pPr>
                <a:r>
                  <a:rPr lang="en-US" b="true" sz="2124" spc="123">
                    <a:solidFill>
                      <a:srgbClr val="131211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Vehicle Health Analyst</a:t>
                </a: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3513239" y="18185"/>
              <a:ext cx="2482956" cy="2482956"/>
            </a:xfrm>
            <a:custGeom>
              <a:avLst/>
              <a:gdLst/>
              <a:ahLst/>
              <a:cxnLst/>
              <a:rect r="r" b="b" t="t" l="l"/>
              <a:pathLst>
                <a:path h="2482956" w="2482956">
                  <a:moveTo>
                    <a:pt x="0" y="0"/>
                  </a:moveTo>
                  <a:lnTo>
                    <a:pt x="2482956" y="0"/>
                  </a:lnTo>
                  <a:lnTo>
                    <a:pt x="2482956" y="2482956"/>
                  </a:lnTo>
                  <a:lnTo>
                    <a:pt x="0" y="2482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11750133" y="3572742"/>
              <a:ext cx="5737679" cy="750494"/>
              <a:chOff x="0" y="0"/>
              <a:chExt cx="1135590" cy="14853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35590" cy="148536"/>
              </a:xfrm>
              <a:custGeom>
                <a:avLst/>
                <a:gdLst/>
                <a:ahLst/>
                <a:cxnLst/>
                <a:rect r="r" b="b" t="t" l="l"/>
                <a:pathLst>
                  <a:path h="148536" w="1135590">
                    <a:moveTo>
                      <a:pt x="32383" y="0"/>
                    </a:moveTo>
                    <a:lnTo>
                      <a:pt x="1103206" y="0"/>
                    </a:lnTo>
                    <a:cubicBezTo>
                      <a:pt x="1111795" y="0"/>
                      <a:pt x="1120032" y="3412"/>
                      <a:pt x="1126105" y="9485"/>
                    </a:cubicBezTo>
                    <a:cubicBezTo>
                      <a:pt x="1132178" y="15558"/>
                      <a:pt x="1135590" y="23795"/>
                      <a:pt x="1135590" y="32383"/>
                    </a:cubicBezTo>
                    <a:lnTo>
                      <a:pt x="1135590" y="116153"/>
                    </a:lnTo>
                    <a:cubicBezTo>
                      <a:pt x="1135590" y="124741"/>
                      <a:pt x="1132178" y="132978"/>
                      <a:pt x="1126105" y="139051"/>
                    </a:cubicBezTo>
                    <a:cubicBezTo>
                      <a:pt x="1120032" y="145124"/>
                      <a:pt x="1111795" y="148536"/>
                      <a:pt x="1103206" y="148536"/>
                    </a:cubicBezTo>
                    <a:lnTo>
                      <a:pt x="32383" y="148536"/>
                    </a:lnTo>
                    <a:cubicBezTo>
                      <a:pt x="23795" y="148536"/>
                      <a:pt x="15558" y="145124"/>
                      <a:pt x="9485" y="139051"/>
                    </a:cubicBezTo>
                    <a:cubicBezTo>
                      <a:pt x="3412" y="132978"/>
                      <a:pt x="0" y="124741"/>
                      <a:pt x="0" y="116153"/>
                    </a:cubicBezTo>
                    <a:lnTo>
                      <a:pt x="0" y="32383"/>
                    </a:lnTo>
                    <a:cubicBezTo>
                      <a:pt x="0" y="23795"/>
                      <a:pt x="3412" y="15558"/>
                      <a:pt x="9485" y="9485"/>
                    </a:cubicBezTo>
                    <a:cubicBezTo>
                      <a:pt x="15558" y="3412"/>
                      <a:pt x="23795" y="0"/>
                      <a:pt x="32383" y="0"/>
                    </a:cubicBezTo>
                    <a:close/>
                  </a:path>
                </a:pathLst>
              </a:custGeom>
              <a:solidFill>
                <a:srgbClr val="F2F4F5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38125"/>
                <a:ext cx="1135590" cy="386661"/>
              </a:xfrm>
              <a:prstGeom prst="rect">
                <a:avLst/>
              </a:prstGeom>
            </p:spPr>
            <p:txBody>
              <a:bodyPr anchor="ctr" rtlCol="false" tIns="51545" lIns="51545" bIns="51545" rIns="51545"/>
              <a:lstStyle/>
              <a:p>
                <a:pPr algn="ctr" marL="0" indent="0" lvl="0">
                  <a:lnSpc>
                    <a:spcPts val="5578"/>
                  </a:lnSpc>
                  <a:spcBef>
                    <a:spcPct val="0"/>
                  </a:spcBef>
                </a:pPr>
                <a:r>
                  <a:rPr lang="en-US" b="true" sz="2524" spc="146">
                    <a:solidFill>
                      <a:srgbClr val="131211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Fuel Efficiency Advisor</a:t>
                </a: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7379741" y="18185"/>
              <a:ext cx="2482956" cy="2482956"/>
            </a:xfrm>
            <a:custGeom>
              <a:avLst/>
              <a:gdLst/>
              <a:ahLst/>
              <a:cxnLst/>
              <a:rect r="r" b="b" t="t" l="l"/>
              <a:pathLst>
                <a:path h="2482956" w="2482956">
                  <a:moveTo>
                    <a:pt x="0" y="0"/>
                  </a:moveTo>
                  <a:lnTo>
                    <a:pt x="2482956" y="0"/>
                  </a:lnTo>
                  <a:lnTo>
                    <a:pt x="2482956" y="2482956"/>
                  </a:lnTo>
                  <a:lnTo>
                    <a:pt x="0" y="2482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6317124" y="3572742"/>
              <a:ext cx="4397834" cy="750494"/>
              <a:chOff x="0" y="0"/>
              <a:chExt cx="870410" cy="14853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70410" cy="148536"/>
              </a:xfrm>
              <a:custGeom>
                <a:avLst/>
                <a:gdLst/>
                <a:ahLst/>
                <a:cxnLst/>
                <a:rect r="r" b="b" t="t" l="l"/>
                <a:pathLst>
                  <a:path h="148536" w="870410">
                    <a:moveTo>
                      <a:pt x="42249" y="0"/>
                    </a:moveTo>
                    <a:lnTo>
                      <a:pt x="828161" y="0"/>
                    </a:lnTo>
                    <a:cubicBezTo>
                      <a:pt x="851495" y="0"/>
                      <a:pt x="870410" y="18916"/>
                      <a:pt x="870410" y="42249"/>
                    </a:cubicBezTo>
                    <a:lnTo>
                      <a:pt x="870410" y="106287"/>
                    </a:lnTo>
                    <a:cubicBezTo>
                      <a:pt x="870410" y="117492"/>
                      <a:pt x="865959" y="128238"/>
                      <a:pt x="858036" y="136162"/>
                    </a:cubicBezTo>
                    <a:cubicBezTo>
                      <a:pt x="850112" y="144085"/>
                      <a:pt x="839366" y="148536"/>
                      <a:pt x="828161" y="148536"/>
                    </a:cubicBezTo>
                    <a:lnTo>
                      <a:pt x="42249" y="148536"/>
                    </a:lnTo>
                    <a:cubicBezTo>
                      <a:pt x="31044" y="148536"/>
                      <a:pt x="20298" y="144085"/>
                      <a:pt x="12375" y="136162"/>
                    </a:cubicBezTo>
                    <a:cubicBezTo>
                      <a:pt x="4451" y="128238"/>
                      <a:pt x="0" y="117492"/>
                      <a:pt x="0" y="106287"/>
                    </a:cubicBezTo>
                    <a:lnTo>
                      <a:pt x="0" y="42249"/>
                    </a:lnTo>
                    <a:cubicBezTo>
                      <a:pt x="0" y="31044"/>
                      <a:pt x="4451" y="20298"/>
                      <a:pt x="12375" y="12375"/>
                    </a:cubicBezTo>
                    <a:cubicBezTo>
                      <a:pt x="20298" y="4451"/>
                      <a:pt x="31044" y="0"/>
                      <a:pt x="42249" y="0"/>
                    </a:cubicBezTo>
                    <a:close/>
                  </a:path>
                </a:pathLst>
              </a:custGeom>
              <a:solidFill>
                <a:srgbClr val="F2F4F5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38125"/>
                <a:ext cx="870410" cy="386661"/>
              </a:xfrm>
              <a:prstGeom prst="rect">
                <a:avLst/>
              </a:prstGeom>
            </p:spPr>
            <p:txBody>
              <a:bodyPr anchor="ctr" rtlCol="false" tIns="51545" lIns="51545" bIns="51545" rIns="51545"/>
              <a:lstStyle/>
              <a:p>
                <a:pPr algn="ctr" marL="0" indent="0" lvl="0">
                  <a:lnSpc>
                    <a:spcPts val="5578"/>
                  </a:lnSpc>
                  <a:spcBef>
                    <a:spcPct val="0"/>
                  </a:spcBef>
                </a:pPr>
                <a:r>
                  <a:rPr lang="en-US" b="true" sz="2524" spc="146">
                    <a:solidFill>
                      <a:srgbClr val="131211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Alert Generator</a:t>
                </a: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19410657" y="0"/>
              <a:ext cx="2482956" cy="2482956"/>
            </a:xfrm>
            <a:custGeom>
              <a:avLst/>
              <a:gdLst/>
              <a:ahLst/>
              <a:cxnLst/>
              <a:rect r="r" b="b" t="t" l="l"/>
              <a:pathLst>
                <a:path h="2482956" w="2482956">
                  <a:moveTo>
                    <a:pt x="0" y="0"/>
                  </a:moveTo>
                  <a:lnTo>
                    <a:pt x="2482956" y="0"/>
                  </a:lnTo>
                  <a:lnTo>
                    <a:pt x="2482956" y="2482956"/>
                  </a:lnTo>
                  <a:lnTo>
                    <a:pt x="0" y="2482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8223786" y="3572742"/>
              <a:ext cx="5855649" cy="750494"/>
              <a:chOff x="0" y="0"/>
              <a:chExt cx="1158938" cy="14853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158938" cy="148536"/>
              </a:xfrm>
              <a:custGeom>
                <a:avLst/>
                <a:gdLst/>
                <a:ahLst/>
                <a:cxnLst/>
                <a:rect r="r" b="b" t="t" l="l"/>
                <a:pathLst>
                  <a:path h="148536" w="1158938">
                    <a:moveTo>
                      <a:pt x="31731" y="0"/>
                    </a:moveTo>
                    <a:lnTo>
                      <a:pt x="1127207" y="0"/>
                    </a:lnTo>
                    <a:cubicBezTo>
                      <a:pt x="1144731" y="0"/>
                      <a:pt x="1158938" y="14206"/>
                      <a:pt x="1158938" y="31731"/>
                    </a:cubicBezTo>
                    <a:lnTo>
                      <a:pt x="1158938" y="116805"/>
                    </a:lnTo>
                    <a:cubicBezTo>
                      <a:pt x="1158938" y="134330"/>
                      <a:pt x="1144731" y="148536"/>
                      <a:pt x="1127207" y="148536"/>
                    </a:cubicBezTo>
                    <a:lnTo>
                      <a:pt x="31731" y="148536"/>
                    </a:lnTo>
                    <a:cubicBezTo>
                      <a:pt x="14206" y="148536"/>
                      <a:pt x="0" y="134330"/>
                      <a:pt x="0" y="116805"/>
                    </a:cubicBezTo>
                    <a:lnTo>
                      <a:pt x="0" y="31731"/>
                    </a:lnTo>
                    <a:cubicBezTo>
                      <a:pt x="0" y="14206"/>
                      <a:pt x="14206" y="0"/>
                      <a:pt x="31731" y="0"/>
                    </a:cubicBezTo>
                    <a:close/>
                  </a:path>
                </a:pathLst>
              </a:custGeom>
              <a:solidFill>
                <a:srgbClr val="F2F4F5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38125"/>
                <a:ext cx="1158938" cy="386661"/>
              </a:xfrm>
              <a:prstGeom prst="rect">
                <a:avLst/>
              </a:prstGeom>
            </p:spPr>
            <p:txBody>
              <a:bodyPr anchor="ctr" rtlCol="false" tIns="51545" lIns="51545" bIns="51545" rIns="51545"/>
              <a:lstStyle/>
              <a:p>
                <a:pPr algn="ctr" marL="0" indent="0" lvl="0">
                  <a:lnSpc>
                    <a:spcPts val="5578"/>
                  </a:lnSpc>
                  <a:spcBef>
                    <a:spcPct val="0"/>
                  </a:spcBef>
                </a:pPr>
                <a:r>
                  <a:rPr lang="en-US" b="true" sz="2524" spc="146">
                    <a:solidFill>
                      <a:srgbClr val="131211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Maintenance Predicator </a:t>
                </a: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8014778" y="731508"/>
              <a:ext cx="1212882" cy="1056310"/>
            </a:xfrm>
            <a:custGeom>
              <a:avLst/>
              <a:gdLst/>
              <a:ahLst/>
              <a:cxnLst/>
              <a:rect r="r" b="b" t="t" l="l"/>
              <a:pathLst>
                <a:path h="1056310" w="1212882">
                  <a:moveTo>
                    <a:pt x="0" y="0"/>
                  </a:moveTo>
                  <a:lnTo>
                    <a:pt x="1212882" y="0"/>
                  </a:lnTo>
                  <a:lnTo>
                    <a:pt x="1212882" y="1056310"/>
                  </a:lnTo>
                  <a:lnTo>
                    <a:pt x="0" y="1056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700114" y="820876"/>
              <a:ext cx="1508331" cy="877575"/>
            </a:xfrm>
            <a:custGeom>
              <a:avLst/>
              <a:gdLst/>
              <a:ahLst/>
              <a:cxnLst/>
              <a:rect r="r" b="b" t="t" l="l"/>
              <a:pathLst>
                <a:path h="877575" w="1508331">
                  <a:moveTo>
                    <a:pt x="0" y="0"/>
                  </a:moveTo>
                  <a:lnTo>
                    <a:pt x="1508332" y="0"/>
                  </a:lnTo>
                  <a:lnTo>
                    <a:pt x="1508332" y="877574"/>
                  </a:lnTo>
                  <a:lnTo>
                    <a:pt x="0" y="877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4214905" y="542478"/>
              <a:ext cx="1390035" cy="1434371"/>
            </a:xfrm>
            <a:custGeom>
              <a:avLst/>
              <a:gdLst/>
              <a:ahLst/>
              <a:cxnLst/>
              <a:rect r="r" b="b" t="t" l="l"/>
              <a:pathLst>
                <a:path h="1434371" w="1390035">
                  <a:moveTo>
                    <a:pt x="0" y="0"/>
                  </a:moveTo>
                  <a:lnTo>
                    <a:pt x="1390035" y="0"/>
                  </a:lnTo>
                  <a:lnTo>
                    <a:pt x="1390035" y="1434370"/>
                  </a:lnTo>
                  <a:lnTo>
                    <a:pt x="0" y="1434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9879387" y="585608"/>
              <a:ext cx="1545496" cy="1311740"/>
            </a:xfrm>
            <a:custGeom>
              <a:avLst/>
              <a:gdLst/>
              <a:ahLst/>
              <a:cxnLst/>
              <a:rect r="r" b="b" t="t" l="l"/>
              <a:pathLst>
                <a:path h="1311740" w="1545496">
                  <a:moveTo>
                    <a:pt x="0" y="0"/>
                  </a:moveTo>
                  <a:lnTo>
                    <a:pt x="1545495" y="0"/>
                  </a:lnTo>
                  <a:lnTo>
                    <a:pt x="1545495" y="1311740"/>
                  </a:lnTo>
                  <a:lnTo>
                    <a:pt x="0" y="1311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0" y="4852288"/>
              <a:ext cx="5534618" cy="891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8"/>
                </a:lnSpc>
                <a:spcBef>
                  <a:spcPct val="0"/>
                </a:spcBef>
              </a:pPr>
              <a:r>
                <a:rPr lang="en-US" sz="2006" spc="196">
                  <a:solidFill>
                    <a:srgbClr val="F2F4F5"/>
                  </a:solidFill>
                  <a:latin typeface="DM Sans"/>
                  <a:ea typeface="DM Sans"/>
                  <a:cs typeface="DM Sans"/>
                  <a:sym typeface="DM Sans"/>
                </a:rPr>
                <a:t>Monitors engine, temperature, and system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1721268" y="4852288"/>
              <a:ext cx="5766543" cy="911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8"/>
                </a:lnSpc>
              </a:pPr>
              <a:r>
                <a:rPr lang="en-US" sz="2006" spc="196">
                  <a:solidFill>
                    <a:srgbClr val="F2F4F5"/>
                  </a:solidFill>
                  <a:latin typeface="DM Sans"/>
                  <a:ea typeface="DM Sans"/>
                  <a:cs typeface="DM Sans"/>
                  <a:sym typeface="DM Sans"/>
                </a:rPr>
                <a:t>Analyzes consumption trends to suggest improvements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5769274" y="4808734"/>
              <a:ext cx="5435222" cy="911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8"/>
                </a:lnSpc>
              </a:pPr>
              <a:r>
                <a:rPr lang="en-US" sz="2006" spc="196">
                  <a:solidFill>
                    <a:srgbClr val="F2F4F5"/>
                  </a:solidFill>
                  <a:latin typeface="DM Sans"/>
                  <a:ea typeface="DM Sans"/>
                  <a:cs typeface="DM Sans"/>
                  <a:sym typeface="DM Sans"/>
                </a:rPr>
                <a:t>Flags anomalies like low tire pressure or engine faults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8312892" y="4833997"/>
              <a:ext cx="5766543" cy="911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8"/>
                </a:lnSpc>
              </a:pPr>
              <a:r>
                <a:rPr lang="en-US" sz="2006" spc="196">
                  <a:solidFill>
                    <a:srgbClr val="F2F4F5"/>
                  </a:solidFill>
                  <a:latin typeface="DM Sans"/>
                  <a:ea typeface="DM Sans"/>
                  <a:cs typeface="DM Sans"/>
                  <a:sym typeface="DM Sans"/>
                </a:rPr>
                <a:t>Anticipates servicing needs before breakdowns occur.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2614190" y="2553703"/>
            <a:ext cx="13486217" cy="166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b="true" sz="2400" spc="127">
                <a:solidFill>
                  <a:srgbClr val="F2F4F5"/>
                </a:solidFill>
                <a:latin typeface="DM Sans Bold"/>
                <a:ea typeface="DM Sans Bold"/>
                <a:cs typeface="DM Sans Bold"/>
                <a:sym typeface="DM Sans Bold"/>
              </a:rPr>
              <a:t>VoltAI is an AI-powered smart assistant tailored for vehicles, offering real-time diagnostics, alert generation, efficiency suggestions, and predictive maintenance. By leveraging vehicle telemetry data and integrating large language models (LLMs), VoltAI translates raw data into actionable insights.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558704"/>
            <a:ext cx="9144000" cy="7103080"/>
          </a:xfrm>
          <a:custGeom>
            <a:avLst/>
            <a:gdLst/>
            <a:ahLst/>
            <a:cxnLst/>
            <a:rect r="r" b="b" t="t" l="l"/>
            <a:pathLst>
              <a:path h="7103080" w="9144000">
                <a:moveTo>
                  <a:pt x="0" y="0"/>
                </a:moveTo>
                <a:lnTo>
                  <a:pt x="9144000" y="0"/>
                </a:lnTo>
                <a:lnTo>
                  <a:pt x="9144000" y="7103080"/>
                </a:lnTo>
                <a:lnTo>
                  <a:pt x="0" y="7103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43" t="0" r="-284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558704"/>
            <a:ext cx="9209725" cy="7425341"/>
          </a:xfrm>
          <a:custGeom>
            <a:avLst/>
            <a:gdLst/>
            <a:ahLst/>
            <a:cxnLst/>
            <a:rect r="r" b="b" t="t" l="l"/>
            <a:pathLst>
              <a:path h="7425341" w="9209725">
                <a:moveTo>
                  <a:pt x="0" y="0"/>
                </a:moveTo>
                <a:lnTo>
                  <a:pt x="9209725" y="0"/>
                </a:lnTo>
                <a:lnTo>
                  <a:pt x="9209725" y="7425341"/>
                </a:lnTo>
                <a:lnTo>
                  <a:pt x="0" y="7425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10357" y="904875"/>
            <a:ext cx="13374073" cy="111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12"/>
              </a:lnSpc>
            </a:pPr>
            <a:r>
              <a:rPr lang="en-US" b="true" sz="6530" spc="64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FLOWCHART AND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98908" y="-1119441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2" y="0"/>
                </a:lnTo>
                <a:lnTo>
                  <a:pt x="15841852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21903" y="-4106450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186" y="5895022"/>
            <a:ext cx="3991152" cy="1476726"/>
          </a:xfrm>
          <a:custGeom>
            <a:avLst/>
            <a:gdLst/>
            <a:ahLst/>
            <a:cxnLst/>
            <a:rect r="r" b="b" t="t" l="l"/>
            <a:pathLst>
              <a:path h="1476726" w="3991152">
                <a:moveTo>
                  <a:pt x="0" y="0"/>
                </a:moveTo>
                <a:lnTo>
                  <a:pt x="3991152" y="0"/>
                </a:lnTo>
                <a:lnTo>
                  <a:pt x="3991152" y="1476726"/>
                </a:lnTo>
                <a:lnTo>
                  <a:pt x="0" y="1476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24118" y="1724997"/>
            <a:ext cx="5718826" cy="5120602"/>
            <a:chOff x="0" y="0"/>
            <a:chExt cx="7625101" cy="682746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1921980"/>
              <a:ext cx="7625101" cy="2749683"/>
              <a:chOff x="0" y="0"/>
              <a:chExt cx="1506193" cy="54314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06193" cy="543147"/>
              </a:xfrm>
              <a:custGeom>
                <a:avLst/>
                <a:gdLst/>
                <a:ahLst/>
                <a:cxnLst/>
                <a:rect r="r" b="b" t="t" l="l"/>
                <a:pathLst>
                  <a:path h="543147" w="1506193">
                    <a:moveTo>
                      <a:pt x="69042" y="0"/>
                    </a:moveTo>
                    <a:lnTo>
                      <a:pt x="1437151" y="0"/>
                    </a:lnTo>
                    <a:cubicBezTo>
                      <a:pt x="1475282" y="0"/>
                      <a:pt x="1506193" y="30911"/>
                      <a:pt x="1506193" y="69042"/>
                    </a:cubicBezTo>
                    <a:lnTo>
                      <a:pt x="1506193" y="474105"/>
                    </a:lnTo>
                    <a:cubicBezTo>
                      <a:pt x="1506193" y="492416"/>
                      <a:pt x="1498919" y="509977"/>
                      <a:pt x="1485971" y="522925"/>
                    </a:cubicBezTo>
                    <a:cubicBezTo>
                      <a:pt x="1473023" y="535873"/>
                      <a:pt x="1455462" y="543147"/>
                      <a:pt x="1437151" y="543147"/>
                    </a:cubicBezTo>
                    <a:lnTo>
                      <a:pt x="69042" y="543147"/>
                    </a:lnTo>
                    <a:cubicBezTo>
                      <a:pt x="50731" y="543147"/>
                      <a:pt x="33170" y="535873"/>
                      <a:pt x="20222" y="522925"/>
                    </a:cubicBezTo>
                    <a:cubicBezTo>
                      <a:pt x="7274" y="509977"/>
                      <a:pt x="0" y="492416"/>
                      <a:pt x="0" y="474105"/>
                    </a:cubicBezTo>
                    <a:lnTo>
                      <a:pt x="0" y="69042"/>
                    </a:lnTo>
                    <a:cubicBezTo>
                      <a:pt x="0" y="50731"/>
                      <a:pt x="7274" y="33170"/>
                      <a:pt x="20222" y="20222"/>
                    </a:cubicBezTo>
                    <a:cubicBezTo>
                      <a:pt x="33170" y="7274"/>
                      <a:pt x="50731" y="0"/>
                      <a:pt x="6904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38125"/>
                <a:ext cx="1506193" cy="7812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578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240273" y="0"/>
              <a:ext cx="6827469" cy="6827469"/>
            </a:xfrm>
            <a:custGeom>
              <a:avLst/>
              <a:gdLst/>
              <a:ahLst/>
              <a:cxnLst/>
              <a:rect r="r" b="b" t="t" l="l"/>
              <a:pathLst>
                <a:path h="6827469" w="6827469">
                  <a:moveTo>
                    <a:pt x="0" y="0"/>
                  </a:moveTo>
                  <a:lnTo>
                    <a:pt x="6827469" y="0"/>
                  </a:lnTo>
                  <a:lnTo>
                    <a:pt x="6827469" y="6827469"/>
                  </a:lnTo>
                  <a:lnTo>
                    <a:pt x="0" y="6827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127996" y="2815724"/>
            <a:ext cx="4703937" cy="1429997"/>
          </a:xfrm>
          <a:custGeom>
            <a:avLst/>
            <a:gdLst/>
            <a:ahLst/>
            <a:cxnLst/>
            <a:rect r="r" b="b" t="t" l="l"/>
            <a:pathLst>
              <a:path h="1429997" w="4703937">
                <a:moveTo>
                  <a:pt x="0" y="0"/>
                </a:moveTo>
                <a:lnTo>
                  <a:pt x="4703937" y="0"/>
                </a:lnTo>
                <a:lnTo>
                  <a:pt x="4703937" y="1429997"/>
                </a:lnTo>
                <a:lnTo>
                  <a:pt x="0" y="14299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64945" y="332875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60514" y="8205557"/>
            <a:ext cx="5056171" cy="1763340"/>
          </a:xfrm>
          <a:custGeom>
            <a:avLst/>
            <a:gdLst/>
            <a:ahLst/>
            <a:cxnLst/>
            <a:rect r="r" b="b" t="t" l="l"/>
            <a:pathLst>
              <a:path h="1763340" w="5056171">
                <a:moveTo>
                  <a:pt x="0" y="0"/>
                </a:moveTo>
                <a:lnTo>
                  <a:pt x="5056171" y="0"/>
                </a:lnTo>
                <a:lnTo>
                  <a:pt x="5056171" y="1763339"/>
                </a:lnTo>
                <a:lnTo>
                  <a:pt x="0" y="17633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574837" y="7579702"/>
            <a:ext cx="2323027" cy="2323027"/>
          </a:xfrm>
          <a:custGeom>
            <a:avLst/>
            <a:gdLst/>
            <a:ahLst/>
            <a:cxnLst/>
            <a:rect r="r" b="b" t="t" l="l"/>
            <a:pathLst>
              <a:path h="2323027" w="2323027">
                <a:moveTo>
                  <a:pt x="0" y="0"/>
                </a:moveTo>
                <a:lnTo>
                  <a:pt x="2323027" y="0"/>
                </a:lnTo>
                <a:lnTo>
                  <a:pt x="2323027" y="2323027"/>
                </a:lnTo>
                <a:lnTo>
                  <a:pt x="0" y="23230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542944" y="8659817"/>
            <a:ext cx="4274093" cy="854819"/>
          </a:xfrm>
          <a:custGeom>
            <a:avLst/>
            <a:gdLst/>
            <a:ahLst/>
            <a:cxnLst/>
            <a:rect r="r" b="b" t="t" l="l"/>
            <a:pathLst>
              <a:path h="854819" w="4274093">
                <a:moveTo>
                  <a:pt x="0" y="0"/>
                </a:moveTo>
                <a:lnTo>
                  <a:pt x="4274094" y="0"/>
                </a:lnTo>
                <a:lnTo>
                  <a:pt x="4274094" y="854819"/>
                </a:lnTo>
                <a:lnTo>
                  <a:pt x="0" y="8548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136161" y="5895022"/>
            <a:ext cx="1983671" cy="1983671"/>
          </a:xfrm>
          <a:custGeom>
            <a:avLst/>
            <a:gdLst/>
            <a:ahLst/>
            <a:cxnLst/>
            <a:rect r="r" b="b" t="t" l="l"/>
            <a:pathLst>
              <a:path h="1983671" w="1983671">
                <a:moveTo>
                  <a:pt x="0" y="0"/>
                </a:moveTo>
                <a:lnTo>
                  <a:pt x="1983671" y="0"/>
                </a:lnTo>
                <a:lnTo>
                  <a:pt x="1983671" y="1983672"/>
                </a:lnTo>
                <a:lnTo>
                  <a:pt x="0" y="19836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925976" y="4592564"/>
            <a:ext cx="3795927" cy="759185"/>
          </a:xfrm>
          <a:custGeom>
            <a:avLst/>
            <a:gdLst/>
            <a:ahLst/>
            <a:cxnLst/>
            <a:rect r="r" b="b" t="t" l="l"/>
            <a:pathLst>
              <a:path h="759185" w="3795927">
                <a:moveTo>
                  <a:pt x="0" y="0"/>
                </a:moveTo>
                <a:lnTo>
                  <a:pt x="3795927" y="0"/>
                </a:lnTo>
                <a:lnTo>
                  <a:pt x="3795927" y="759186"/>
                </a:lnTo>
                <a:lnTo>
                  <a:pt x="0" y="7591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500817" y="0"/>
            <a:ext cx="19289635" cy="10287000"/>
            <a:chOff x="0" y="0"/>
            <a:chExt cx="5080398" cy="27093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0803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5080398">
                  <a:moveTo>
                    <a:pt x="0" y="0"/>
                  </a:moveTo>
                  <a:lnTo>
                    <a:pt x="5080398" y="0"/>
                  </a:lnTo>
                  <a:lnTo>
                    <a:pt x="50803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38125"/>
              <a:ext cx="5080398" cy="29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78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629941" y="930917"/>
            <a:ext cx="15324459" cy="1046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3"/>
              </a:lnSpc>
            </a:pPr>
            <a:r>
              <a:rPr lang="en-US" b="true" sz="6299" spc="617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LLMS, APIS AND LIBRARIES USED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07869">
            <a:off x="13488859" y="389822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69" y="0"/>
                </a:lnTo>
                <a:lnTo>
                  <a:pt x="12471669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3407869">
            <a:off x="-5838355" y="1042640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79639" y="0"/>
            <a:ext cx="14746943" cy="11152376"/>
          </a:xfrm>
          <a:custGeom>
            <a:avLst/>
            <a:gdLst/>
            <a:ahLst/>
            <a:cxnLst/>
            <a:rect r="r" b="b" t="t" l="l"/>
            <a:pathLst>
              <a:path h="11152376" w="14746943">
                <a:moveTo>
                  <a:pt x="0" y="0"/>
                </a:moveTo>
                <a:lnTo>
                  <a:pt x="14746943" y="0"/>
                </a:lnTo>
                <a:lnTo>
                  <a:pt x="14746943" y="11152376"/>
                </a:lnTo>
                <a:lnTo>
                  <a:pt x="0" y="111523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83868" y="4899729"/>
            <a:ext cx="7532969" cy="5601278"/>
          </a:xfrm>
          <a:custGeom>
            <a:avLst/>
            <a:gdLst/>
            <a:ahLst/>
            <a:cxnLst/>
            <a:rect r="r" b="b" t="t" l="l"/>
            <a:pathLst>
              <a:path h="5601278" w="7532969">
                <a:moveTo>
                  <a:pt x="0" y="0"/>
                </a:moveTo>
                <a:lnTo>
                  <a:pt x="7532969" y="0"/>
                </a:lnTo>
                <a:lnTo>
                  <a:pt x="7532969" y="5601278"/>
                </a:lnTo>
                <a:lnTo>
                  <a:pt x="0" y="5601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488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9140" y="644216"/>
            <a:ext cx="12549385" cy="86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12"/>
              </a:lnSpc>
            </a:pPr>
            <a:r>
              <a:rPr lang="en-US" b="true" sz="6297" spc="617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TECHNICAL IMPLEMENTATIONS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93533" y="471586"/>
            <a:ext cx="8300934" cy="1114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0"/>
              </a:lnSpc>
            </a:pPr>
            <a:r>
              <a:rPr lang="en-US" b="true" sz="6652" spc="65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UI/UX - GRADIO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3986589">
            <a:off x="14535176" y="-3994863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6"/>
                </a:lnTo>
                <a:lnTo>
                  <a:pt x="0" y="10152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830224" y="-6459533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5"/>
                </a:lnTo>
                <a:lnTo>
                  <a:pt x="0" y="1242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40170" y="1997687"/>
            <a:ext cx="16230600" cy="7260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830224" y="-6459533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5"/>
                </a:lnTo>
                <a:lnTo>
                  <a:pt x="0" y="1242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986589">
            <a:off x="14535176" y="-3994863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6"/>
                </a:lnTo>
                <a:lnTo>
                  <a:pt x="0" y="10152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491" r="0" b="491"/>
          <a:stretch>
            <a:fillRect/>
          </a:stretch>
        </p:blipFill>
        <p:spPr>
          <a:xfrm flipH="false" flipV="false" rot="0">
            <a:off x="2972374" y="1428380"/>
            <a:ext cx="12343252" cy="843462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993533" y="155669"/>
            <a:ext cx="8300934" cy="1114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0"/>
              </a:lnSpc>
            </a:pPr>
            <a:r>
              <a:rPr lang="en-US" b="true" sz="6652" spc="65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UI/UX - LOVEABLE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DAGkiFqlY2E</dc:identifier>
  <dcterms:modified xsi:type="dcterms:W3CDTF">2011-08-01T06:04:30Z</dcterms:modified>
  <cp:revision>1</cp:revision>
  <dc:title>VoltAI: Smart Assistant for your Vehicle</dc:title>
</cp:coreProperties>
</file>